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 Thin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Old Standard TT"/>
      <p:regular r:id="rId40"/>
      <p:bold r:id="rId41"/>
      <p: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5818CA-FF11-4483-9144-4A704E16AB7C}">
  <a:tblStyle styleId="{2E5818CA-FF11-4483-9144-4A704E16AB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regular.fntdata"/><Relationship Id="rId20" Type="http://schemas.openxmlformats.org/officeDocument/2006/relationships/slide" Target="slides/slide14.xml"/><Relationship Id="rId42" Type="http://schemas.openxmlformats.org/officeDocument/2006/relationships/font" Target="fonts/OldStandardTT-italic.fntdata"/><Relationship Id="rId41" Type="http://schemas.openxmlformats.org/officeDocument/2006/relationships/font" Target="fonts/OldStandardTT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Thin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Thin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Italic.fntdata"/><Relationship Id="rId30" Type="http://schemas.openxmlformats.org/officeDocument/2006/relationships/font" Target="fonts/RobotoThin-italic.fntdata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RobotoMedium-bold.fntdata"/><Relationship Id="rId14" Type="http://schemas.openxmlformats.org/officeDocument/2006/relationships/slide" Target="slides/slide8.xml"/><Relationship Id="rId36" Type="http://schemas.openxmlformats.org/officeDocument/2006/relationships/font" Target="fonts/RobotoMedium-regular.fntdata"/><Relationship Id="rId17" Type="http://schemas.openxmlformats.org/officeDocument/2006/relationships/slide" Target="slides/slide11.xml"/><Relationship Id="rId39" Type="http://schemas.openxmlformats.org/officeDocument/2006/relationships/font" Target="fonts/Roboto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45c1c9a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45c1c9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 - Needed the world to become more interconnected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2008 financial crash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dd3a2277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dd3a2277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dd3a2277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dd3a2277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dd3a2277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dd3a2277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4e16055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4e16055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d43d757af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cd43d757af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549d2dc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549d2dc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549d2dcc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549d2dcc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549d2dcc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549d2dcc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d43d757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cd43d757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d7598aec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d7598aec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d43d757a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cd43d757a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dd3a2277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dd3a2277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bd7598aec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bd7598aec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device we have today is a turing machine and Ethereum operates on similar principles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e7e6f77c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ae7e6f77c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Turing completeness means a program which can simulate a turing machine.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Not necessary good due to the halting problem, shown as stack overflows or even memory corruptions when programming in languages like c.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dd3a227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dd3a227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dd3a227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dd3a227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dd3a2277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dd3a2277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dd3a2277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dd3a2277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a13ad8e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a13ad8e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1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and Architecture of Blockchain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Cypherpunks Movement - Secure, Anonymous, Independent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304875"/>
            <a:ext cx="544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Central tenets of Cypherpunks: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Strong encryption = digital freedom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Governments and corporations shouldn’t be able to easily spy on people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Privacy should be protected by code, not laws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Many attempts to create a digital currency and break free from traditional banking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Lacked awareness, suffered from attacks, used for dark web activities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875" y="1031291"/>
            <a:ext cx="2207925" cy="7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6262978" y="1902595"/>
            <a:ext cx="250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1989 - David Chaum, DigiCash 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Blind signature transaction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Limited adoption, bankrupt 1998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6131400" y="3975650"/>
            <a:ext cx="270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1989 - Dai Wei, b-Money 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Democratisation of transaction verification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Never implemented, no community (miners)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125" y="2821999"/>
            <a:ext cx="2051726" cy="115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[1991] Web1 - Static age of information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34126"/>
            <a:ext cx="7943524" cy="312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[2000s] Web2 - Dynamic age of interaction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25" y="1171575"/>
            <a:ext cx="2857275" cy="2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" y="3653725"/>
            <a:ext cx="880176" cy="88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175" y="3733961"/>
            <a:ext cx="880175" cy="72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9375" y="3653725"/>
            <a:ext cx="1631065" cy="9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4250459" y="1092571"/>
            <a:ext cx="4405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Websites able to respond to user input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Storage of user information/identity.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Large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conglomerates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promise privacy.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Users now interact with each other and leave reviews (asymmetrical information)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9094" y="3478688"/>
            <a:ext cx="3328200" cy="12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[2008] Web 3 - Age of decentralization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13" y="2445500"/>
            <a:ext cx="1584174" cy="15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4183875" y="1263125"/>
            <a:ext cx="4149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Wallet addresses instead of user information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Flipped ideology - transparency without identity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 central authority, truth must be agreed upon - consensus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3607250" y="3652250"/>
            <a:ext cx="5331900" cy="1015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What is blockchain technology?</a:t>
            </a:r>
            <a:endParaRPr b="1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Anonymous computers voting on the truth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truth is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transparently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recorded in block format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663750" y="1444063"/>
            <a:ext cx="2593500" cy="615600"/>
          </a:xfrm>
          <a:prstGeom prst="rect">
            <a:avLst/>
          </a:prstGeom>
          <a:noFill/>
          <a:ln cap="flat" cmpd="sng" w="19050">
            <a:solidFill>
              <a:srgbClr val="BE2F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2008 Financial Crisis shakes trust in the 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establishment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173743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architectural stack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00" y="786950"/>
            <a:ext cx="5677143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359900" y="4691372"/>
            <a:ext cx="625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Source: https://navveenbalani.dev/index.php/articles/blockchain-reference-architecture/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197850" y="1077900"/>
            <a:ext cx="23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 cases: Digital Euro, Space Supply Chain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6230885" y="1772875"/>
            <a:ext cx="23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Network Simulation via Smart Contracts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6209676" y="2456975"/>
            <a:ext cx="262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Oracles, introducing external data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6221010" y="3488327"/>
            <a:ext cx="262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Network effects and consensus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2143800"/>
            <a:ext cx="8520600" cy="16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Open Source Communities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Github technicalities and evaluation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292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Orgs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580700" y="1056700"/>
            <a:ext cx="7846200" cy="12930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Author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 Original creator of project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Owner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 Highest admin. Can be author or someone else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Maintainers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 Core dev group, responsible for project vision and roadmap. Sometimes divided into committees.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580700" y="4104700"/>
            <a:ext cx="7846200" cy="7389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Contributors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 Adds technical or material content to the project.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Community Member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 Uses the software, provides feedback.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80" name="Google Shape;180;p28"/>
          <p:cNvCxnSpPr/>
          <p:nvPr/>
        </p:nvCxnSpPr>
        <p:spPr>
          <a:xfrm flipH="1" rot="10800000">
            <a:off x="5240800" y="2387750"/>
            <a:ext cx="2400" cy="15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8"/>
          <p:cNvSpPr txBox="1"/>
          <p:nvPr/>
        </p:nvSpPr>
        <p:spPr>
          <a:xfrm>
            <a:off x="5274125" y="2709275"/>
            <a:ext cx="366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Creates new features, bug fixes.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Provides feedback, UX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 flipH="1">
            <a:off x="4771775" y="2480675"/>
            <a:ext cx="28500" cy="14763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8"/>
          <p:cNvSpPr txBox="1"/>
          <p:nvPr/>
        </p:nvSpPr>
        <p:spPr>
          <a:xfrm>
            <a:off x="666425" y="2542600"/>
            <a:ext cx="4017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Keep the community healthy and engaged.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Align on the vision and roadmap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Approve contributors' work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Manage commercialization - Sponsors, Enterprise 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maintenance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292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Contributors</a:t>
            </a:r>
            <a:endParaRPr/>
          </a:p>
        </p:txBody>
      </p:sp>
      <p:graphicFrame>
        <p:nvGraphicFramePr>
          <p:cNvPr id="189" name="Google Shape;189;p29"/>
          <p:cNvGraphicFramePr/>
          <p:nvPr/>
        </p:nvGraphicFramePr>
        <p:xfrm>
          <a:off x="952500" y="149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{2E5818CA-FF11-4483-9144-4A704E16AB7C}</a:tableStyleId>
              </a:tblPr>
              <a:tblGrid>
                <a:gridCol w="2413000"/>
                <a:gridCol w="2413000"/>
                <a:gridCol w="2413000"/>
              </a:tblGrid>
              <a:tr h="51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Technical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Content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Community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173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 comers: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Good first issue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Code cleanliness, linting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Seasoned devs: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Propose new features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Roadmap assistance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Bug fixes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PR review support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Mentorship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 Translations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Project Documentation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Tutorials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Learning materials (eg.    Quizzes)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Ambassadors: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Host events to grow community.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Measure engagement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Pass issues to devs to resolve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Platform Managers: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Social media presence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- Resolve conflict, marketing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Metrics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Developer Metrics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Monthly Active Developers - How many new github accounts contributing?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Full time vs part time vs one time devs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Dev localisation - some countries / cities more active than others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Repo Metrics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 of PRs, issues - open and close rates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 of Stars and Forks - level of interest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 Sponsors - financial health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Time between releases and bug fixes - operational health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be an open source Contributor - Ethereum Improvement Proposals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170125"/>
            <a:ext cx="791733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2191050" y="2133375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Tracked</a:t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5205675" y="4229675"/>
            <a:ext cx="11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+6 months</a:t>
            </a:r>
            <a:endParaRPr/>
          </a:p>
        </p:txBody>
      </p:sp>
      <p:sp>
        <p:nvSpPr>
          <p:cNvPr id="204" name="Google Shape;204;p31"/>
          <p:cNvSpPr txBox="1"/>
          <p:nvPr/>
        </p:nvSpPr>
        <p:spPr>
          <a:xfrm>
            <a:off x="4674350" y="1538400"/>
            <a:ext cx="11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</a:t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5466850" y="2133375"/>
            <a:ext cx="11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weeks!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owing Sprouts – Sproutpeople"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16121"/>
          <a:stretch/>
        </p:blipFill>
        <p:spPr>
          <a:xfrm>
            <a:off x="76441" y="22780"/>
            <a:ext cx="8991600" cy="502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be an open source Contributor - Ethereum Improvement Proposals</a:t>
            </a:r>
            <a:endParaRPr/>
          </a:p>
        </p:txBody>
      </p:sp>
      <p:grpSp>
        <p:nvGrpSpPr>
          <p:cNvPr id="211" name="Google Shape;211;p32"/>
          <p:cNvGrpSpPr/>
          <p:nvPr/>
        </p:nvGrpSpPr>
        <p:grpSpPr>
          <a:xfrm>
            <a:off x="831163" y="3679092"/>
            <a:ext cx="7760858" cy="1232946"/>
            <a:chOff x="1593000" y="2322568"/>
            <a:chExt cx="5957975" cy="643500"/>
          </a:xfrm>
        </p:grpSpPr>
        <p:sp>
          <p:nvSpPr>
            <p:cNvPr id="212" name="Google Shape;212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Gives Information or recommendation or opinion  about certain aspects of the Ethereum Blockchain. Can ignore.</a:t>
              </a:r>
              <a:endParaRPr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8" name="Google Shape;218;p32"/>
          <p:cNvGrpSpPr/>
          <p:nvPr/>
        </p:nvGrpSpPr>
        <p:grpSpPr>
          <a:xfrm>
            <a:off x="831163" y="2423934"/>
            <a:ext cx="7760858" cy="1232946"/>
            <a:chOff x="1593000" y="2322568"/>
            <a:chExt cx="5957975" cy="643500"/>
          </a:xfrm>
        </p:grpSpPr>
        <p:sp>
          <p:nvSpPr>
            <p:cNvPr id="219" name="Google Shape;219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Discussions on the EIP process itself</a:t>
              </a:r>
              <a:endParaRPr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831163" y="1168758"/>
            <a:ext cx="7760858" cy="1232946"/>
            <a:chOff x="1593000" y="2322568"/>
            <a:chExt cx="5957975" cy="643500"/>
          </a:xfrm>
        </p:grpSpPr>
        <p:sp>
          <p:nvSpPr>
            <p:cNvPr id="226" name="Google Shape;226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Standards Track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Core: Improvements on the protocol</a:t>
              </a: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Network: How Ethereum talks to low level structures like databases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Interface: How ethereum talks to clients(dApps)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ERC: Application layer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3" name="Google Shape;233;p32"/>
          <p:cNvSpPr/>
          <p:nvPr/>
        </p:nvSpPr>
        <p:spPr>
          <a:xfrm>
            <a:off x="1807624" y="2612424"/>
            <a:ext cx="25281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Meta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1807624" y="3831624"/>
            <a:ext cx="25281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Informational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important EIP standards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ERC20 - Token Standard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ERC721 - NFT Standard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ERC1155 - Multitoken Standard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ERC1559 - Fee Market Change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ERC4824 - DAO Standard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/>
              <a:t>https://eips.ethereum.org/erc</a:t>
            </a:r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143800"/>
            <a:ext cx="8520600" cy="16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history of computing and Ethereum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What is 3 in Web3?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[1939] Turing machine / Turing Completeness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75" y="560525"/>
            <a:ext cx="7098849" cy="34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459700" y="4669200"/>
            <a:ext cx="470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https://iq.opengenus.org/general-introduction-to-turing-machine/</a:t>
            </a:r>
            <a:endParaRPr sz="1100"/>
          </a:p>
        </p:txBody>
      </p:sp>
      <p:sp>
        <p:nvSpPr>
          <p:cNvPr id="78" name="Google Shape;78;p16"/>
          <p:cNvSpPr/>
          <p:nvPr/>
        </p:nvSpPr>
        <p:spPr>
          <a:xfrm>
            <a:off x="6139350" y="2935450"/>
            <a:ext cx="2422332" cy="1415664"/>
          </a:xfrm>
          <a:prstGeom prst="irregularSeal1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Halting Problem!</a:t>
            </a:r>
            <a:endParaRPr b="1" sz="18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25" y="3013663"/>
            <a:ext cx="2287475" cy="152498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3128700" y="3930300"/>
            <a:ext cx="288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1. Read or Write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 Perform calculation, understand state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3. Decide to move left or right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36512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finance - The cost of memory and computation power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975" y="1456498"/>
            <a:ext cx="2294400" cy="86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52775"/>
            <a:ext cx="2608225" cy="15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225" y="3131350"/>
            <a:ext cx="1849426" cy="11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7776" y="1558099"/>
            <a:ext cx="3154073" cy="25198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202075" y="4369025"/>
            <a:ext cx="24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Static, private memory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935875" y="4369025"/>
            <a:ext cx="179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XaaS, on cloud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6481425" y="4369025"/>
            <a:ext cx="24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Decentralized ledger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92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[1951] UNIVAC I - computers commercially available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50" y="1064675"/>
            <a:ext cx="4777852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5805400" y="1857875"/>
            <a:ext cx="315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Filled a room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Available only to government and universities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Maintenance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was extremely difficult and niche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[1952] IBM and PACT - birth of open source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15425"/>
            <a:ext cx="3994275" cy="27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4895732" y="1292403"/>
            <a:ext cx="3873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IBM Type 701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Composed of 11 "compact" units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$12,000 monthly rental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 william tube = 1kb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Universities band together against these large corporations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Project for the Advancement of Coding Techniques (PACT)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292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[1960s - 1983] Birth of the Internet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850" y="1780655"/>
            <a:ext cx="4419600" cy="278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134425"/>
            <a:ext cx="3740250" cy="3665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4798650" y="1173350"/>
            <a:ext cx="39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ARPANET     —&gt;    TCP/IP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6773000" y="113825"/>
            <a:ext cx="22461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Bonus Point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164575" y="895075"/>
            <a:ext cx="7823700" cy="3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With the advent of the Internet, users are able to access shared knowledge. This triggered the field of distributed computing.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In distributed computing, managing the state of global variables becomes a central focus point. Who can access and when are changes accounted for?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Q: What is the equivalent of this problem in finance?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